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82094-4D19-4B80-BEC0-4442EBC6098B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A5C48-5D5E-4CC8-8C2A-DB1CB0F6C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61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cid:0b5f5812-d799-4f22-81f6-9792a071f29f@economy.gov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 flipH="1" flipV="1">
            <a:off x="0" y="1219201"/>
            <a:ext cx="9144000" cy="4571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23" tIns="45712" rIns="91423" bIns="45712"/>
          <a:lstStyle/>
          <a:p>
            <a:pPr defTabSz="1042800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0" y="0"/>
            <a:ext cx="9144000" cy="633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0" y="2"/>
            <a:ext cx="9144000" cy="45719"/>
          </a:xfrm>
          <a:prstGeom prst="rect">
            <a:avLst/>
          </a:prstGeom>
          <a:solidFill>
            <a:srgbClr val="F99B1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3" tIns="45712" rIns="91423" bIns="45712" numCol="1" rtlCol="0" anchor="t" anchorCtr="0" compatLnSpc="1">
            <a:prstTxWarp prst="textNoShape">
              <a:avLst/>
            </a:prstTxWarp>
          </a:bodyPr>
          <a:lstStyle/>
          <a:p>
            <a:pPr defTabSz="914235"/>
            <a:endParaRPr lang="ru-RU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0" y="1906"/>
            <a:ext cx="9144000" cy="45719"/>
          </a:xfrm>
          <a:prstGeom prst="rect">
            <a:avLst/>
          </a:prstGeom>
          <a:solidFill>
            <a:srgbClr val="E62B2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3" tIns="45712" rIns="91423" bIns="45712" numCol="1" rtlCol="0" anchor="t" anchorCtr="0" compatLnSpc="1">
            <a:prstTxWarp prst="textNoShape">
              <a:avLst/>
            </a:prstTxWarp>
          </a:bodyPr>
          <a:lstStyle/>
          <a:p>
            <a:pPr defTabSz="914235"/>
            <a:endParaRPr lang="ru-RU"/>
          </a:p>
        </p:txBody>
      </p:sp>
      <p:pic>
        <p:nvPicPr>
          <p:cNvPr id="17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09" b="22303"/>
          <a:stretch/>
        </p:blipFill>
        <p:spPr bwMode="auto">
          <a:xfrm>
            <a:off x="-64310" y="125215"/>
            <a:ext cx="2392480" cy="592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4939" y="757536"/>
            <a:ext cx="2073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Департамент </a:t>
            </a:r>
            <a:r>
              <a:rPr lang="ru-RU" sz="1200" b="1" dirty="0"/>
              <a:t>развития контрактной системы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990049" y="5303520"/>
            <a:ext cx="2989158" cy="12192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Заместитель директора </a:t>
            </a:r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Департамента </a:t>
            </a:r>
            <a:endParaRPr lang="ru-RU" sz="12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200" dirty="0" smtClean="0">
                <a:ea typeface="Verdana" panose="020B0604030504040204" pitchFamily="34" charset="0"/>
                <a:cs typeface="Verdana" panose="020B0604030504040204" pitchFamily="34" charset="0"/>
              </a:rPr>
              <a:t>развития </a:t>
            </a:r>
            <a:r>
              <a:rPr lang="ru-RU" sz="1200" dirty="0">
                <a:ea typeface="Verdana" panose="020B0604030504040204" pitchFamily="34" charset="0"/>
                <a:cs typeface="Verdana" panose="020B0604030504040204" pitchFamily="34" charset="0"/>
              </a:rPr>
              <a:t>контрактной системы</a:t>
            </a:r>
          </a:p>
          <a:p>
            <a:endParaRPr lang="ru-RU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А.А. </a:t>
            </a:r>
            <a:r>
              <a:rPr lang="ru-RU" sz="1200" b="1" dirty="0">
                <a:ea typeface="Verdana" panose="020B0604030504040204" pitchFamily="34" charset="0"/>
                <a:cs typeface="Verdana" panose="020B0604030504040204" pitchFamily="34" charset="0"/>
              </a:rPr>
              <a:t>Г</a:t>
            </a:r>
            <a:r>
              <a:rPr lang="ru-RU" sz="12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алкин</a:t>
            </a:r>
          </a:p>
          <a:p>
            <a:pPr algn="r"/>
            <a:endParaRPr lang="ru-RU" sz="1200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1100" i="1" dirty="0" smtClean="0">
                <a:ea typeface="Verdana" panose="020B0604030504040204" pitchFamily="34" charset="0"/>
                <a:cs typeface="Verdana" panose="020B0604030504040204" pitchFamily="34" charset="0"/>
              </a:rPr>
              <a:t>1  марта </a:t>
            </a:r>
            <a:r>
              <a:rPr lang="ru-RU" sz="1100" i="1" dirty="0">
                <a:ea typeface="Verdana" panose="020B0604030504040204" pitchFamily="34" charset="0"/>
                <a:cs typeface="Verdana" panose="020B0604030504040204" pitchFamily="34" charset="0"/>
              </a:rPr>
              <a:t>2016 года, Москва</a:t>
            </a:r>
          </a:p>
          <a:p>
            <a:pPr algn="r"/>
            <a:endParaRPr lang="ru-RU" sz="12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Пятиугольник 22"/>
          <p:cNvSpPr>
            <a:spLocks noChangeArrowheads="1"/>
          </p:cNvSpPr>
          <p:nvPr/>
        </p:nvSpPr>
        <p:spPr bwMode="auto">
          <a:xfrm>
            <a:off x="-1" y="1733007"/>
            <a:ext cx="9144001" cy="3430568"/>
          </a:xfrm>
          <a:prstGeom prst="homePlate">
            <a:avLst>
              <a:gd name="adj" fmla="val 0"/>
            </a:avLst>
          </a:prstGeom>
          <a:solidFill>
            <a:sysClr val="window" lastClr="FFFFFF">
              <a:lumMod val="95000"/>
            </a:sys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vl="0" algn="ctr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Перспективы развития законодательства</a:t>
            </a:r>
          </a:p>
          <a:p>
            <a:pPr lvl="0" algn="ctr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 о закупках компаний с госучастием, </a:t>
            </a:r>
          </a:p>
          <a:p>
            <a:pPr lvl="0" algn="ctr"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направленные на поддержку субъектов МСП</a:t>
            </a:r>
            <a:endParaRPr kumimoji="0" lang="ru-RU" alt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41" y="240343"/>
            <a:ext cx="58473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 smtClean="0"/>
              <a:t> </a:t>
            </a:r>
            <a:r>
              <a:rPr lang="ru-RU" sz="1400" b="1" dirty="0"/>
              <a:t>Конференция </a:t>
            </a:r>
            <a:endParaRPr lang="ru-RU" sz="1400" dirty="0"/>
          </a:p>
          <a:p>
            <a:pPr algn="r"/>
            <a:r>
              <a:rPr lang="ru-RU" sz="1400" b="1" dirty="0"/>
              <a:t>«Особенности взаимодействия </a:t>
            </a:r>
            <a:endParaRPr lang="ru-RU" sz="1400" dirty="0"/>
          </a:p>
          <a:p>
            <a:pPr algn="r"/>
            <a:r>
              <a:rPr lang="ru-RU" sz="1400" b="1" dirty="0"/>
              <a:t>Государственной компании «Российские автомобильные дороги» </a:t>
            </a:r>
            <a:endParaRPr lang="ru-RU" sz="1400" dirty="0"/>
          </a:p>
          <a:p>
            <a:pPr algn="r"/>
            <a:r>
              <a:rPr lang="ru-RU" sz="1400" b="1" dirty="0"/>
              <a:t>с субъектами малого и среднего предпринимательства»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437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-29230" y="0"/>
            <a:ext cx="8083598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ОСНОВНЫЕ ИЗМЕНЕНИЯ В ФЕДЕРАЛЬНЫЙ ЗАКОН № 223-ФЗ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2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79512" y="958850"/>
            <a:ext cx="1584176" cy="548699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ятиугольник 40"/>
          <p:cNvSpPr/>
          <p:nvPr/>
        </p:nvSpPr>
        <p:spPr>
          <a:xfrm>
            <a:off x="309600" y="1080000"/>
            <a:ext cx="2880000" cy="108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9600" y="1261648"/>
            <a:ext cx="25914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СОВЕРШЕНСТВОВАНИЕ ЗАКОНА № 223-ФЗ</a:t>
            </a:r>
          </a:p>
          <a:p>
            <a:pPr algn="ctr"/>
            <a:r>
              <a:rPr lang="ru-RU" sz="1400" b="1" dirty="0">
                <a:solidFill>
                  <a:srgbClr val="1F497D">
                    <a:lumMod val="50000"/>
                  </a:srgbClr>
                </a:solidFill>
              </a:rPr>
              <a:t>(ЗАКОНОПРОЕКТ № 821534-6)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240000" y="972000"/>
            <a:ext cx="5760000" cy="483326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296955" y="1044226"/>
            <a:ext cx="5646089" cy="4575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Исчерпывающий перечень конкурентных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способов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закупки </a:t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rgbClr val="C00000"/>
                </a:solidFill>
              </a:rPr>
              <a:t>до 200 млн. рублей 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Установление требования о проведении конкурентных способов исключительно в электронной форме на </a:t>
            </a:r>
            <a:r>
              <a:rPr lang="ru-RU" sz="1400" b="1" dirty="0">
                <a:solidFill>
                  <a:srgbClr val="C00000"/>
                </a:solidFill>
              </a:rPr>
              <a:t>универсальных электронных </a:t>
            </a:r>
            <a:r>
              <a:rPr lang="ru-RU" sz="1400" b="1" dirty="0" smtClean="0">
                <a:solidFill>
                  <a:srgbClr val="C00000"/>
                </a:solidFill>
              </a:rPr>
              <a:t>площадках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Обязательность заключения договоров по результатам процедур определения поставщиков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/>
              <a:t>Ограничение возможностей для изменения существенных условий заключенных договоров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Расширение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перечня оснований для обжалования участником закупки  в антимонопольный орган действий (бездействия)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заказчиков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ФОИВ и Субъекты РФ утверждают типовые положения о закупке, которые включают в том числе особенности закупок у МСП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В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едомственный контроль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Единые закупочные политики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холдинговых компаний</a:t>
            </a:r>
          </a:p>
          <a:p>
            <a:pPr marL="171450" indent="-171450" algn="just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Региональные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корпоративные системы закупок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Рисунок 2" descr="cid:0b5f5812-d799-4f22-81f6-9792a071f29f@economy.gov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281" y="87180"/>
            <a:ext cx="1840951" cy="83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9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9"/>
          <p:cNvSpPr txBox="1">
            <a:spLocks/>
          </p:cNvSpPr>
          <p:nvPr/>
        </p:nvSpPr>
        <p:spPr>
          <a:xfrm>
            <a:off x="8535988" y="6445845"/>
            <a:ext cx="608012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370A6A-21CB-47C1-B1F1-D6E6879B2725}" type="slidenum">
              <a:rPr lang="ru-RU" sz="32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3</a:t>
            </a:fld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1003" y="764704"/>
            <a:ext cx="7884368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Заголовок 2"/>
          <p:cNvSpPr txBox="1">
            <a:spLocks/>
          </p:cNvSpPr>
          <p:nvPr/>
        </p:nvSpPr>
        <p:spPr>
          <a:xfrm>
            <a:off x="0" y="0"/>
            <a:ext cx="7894800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Постановление Правительства РФ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от 25 декабря 2015 г. № 1442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951582"/>
            <a:ext cx="1440000" cy="5700339"/>
          </a:xfrm>
          <a:prstGeom prst="rect">
            <a:avLst/>
          </a:prstGeom>
          <a:solidFill>
            <a:srgbClr val="BEC7D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ятиугольник 33"/>
          <p:cNvSpPr/>
          <p:nvPr/>
        </p:nvSpPr>
        <p:spPr>
          <a:xfrm>
            <a:off x="180987" y="1456579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4699" y="1665904"/>
            <a:ext cx="210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rgbClr val="C00000"/>
                </a:solidFill>
                <a:ea typeface="Times New Roman"/>
              </a:rPr>
              <a:t>ЦЕЛЬ РАЗРАБОТКИ</a:t>
            </a:r>
            <a:endParaRPr lang="ru-RU" sz="1600" b="1" dirty="0">
              <a:solidFill>
                <a:srgbClr val="C00000"/>
              </a:solidFill>
              <a:ea typeface="Times New Roman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790515" y="1389878"/>
            <a:ext cx="6167855" cy="88597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841368" y="1410830"/>
            <a:ext cx="61678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расширение доступа субъектов малого и среднего предпринимательства </a:t>
            </a:r>
          </a:p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к закупкам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заказчиков;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ea typeface="Times New Roman"/>
              </a:rPr>
              <a:t>увеличение доли закупок инновационных товаров, работ, услуг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38" name="Пятиугольник 37"/>
          <p:cNvSpPr/>
          <p:nvPr/>
        </p:nvSpPr>
        <p:spPr>
          <a:xfrm>
            <a:off x="181188" y="3327621"/>
            <a:ext cx="2520000" cy="720000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3538"/>
            <a:endParaRPr lang="ru-RU" sz="1600" b="1" dirty="0" smtClean="0">
              <a:solidFill>
                <a:schemeClr val="accent1">
                  <a:lumMod val="50000"/>
                </a:schemeClr>
              </a:solidFill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4900" y="3395233"/>
            <a:ext cx="22253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</a:rPr>
              <a:t>Основные направления</a:t>
            </a:r>
            <a:endParaRPr lang="ru-RU" sz="1600" b="1" dirty="0">
              <a:solidFill>
                <a:schemeClr val="tx2">
                  <a:lumMod val="50000"/>
                </a:schemeClr>
              </a:solidFill>
              <a:ea typeface="Times New Roman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816659" y="2996952"/>
            <a:ext cx="6151715" cy="273630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15" name="TextBox 41"/>
          <p:cNvSpPr txBox="1">
            <a:spLocks noChangeArrowheads="1"/>
          </p:cNvSpPr>
          <p:nvPr/>
        </p:nvSpPr>
        <p:spPr bwMode="auto">
          <a:xfrm>
            <a:off x="2693779" y="3257299"/>
            <a:ext cx="13705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200" b="1" dirty="0" smtClean="0">
                <a:solidFill>
                  <a:srgbClr val="4A318F"/>
                </a:solidFill>
                <a:latin typeface="+mn-lt"/>
              </a:rPr>
              <a:t>Годовой объем закупок инновационной продукции</a:t>
            </a:r>
          </a:p>
        </p:txBody>
      </p:sp>
      <p:sp>
        <p:nvSpPr>
          <p:cNvPr id="16" name="TextBox 48"/>
          <p:cNvSpPr txBox="1">
            <a:spLocks noChangeArrowheads="1"/>
          </p:cNvSpPr>
          <p:nvPr/>
        </p:nvSpPr>
        <p:spPr bwMode="auto">
          <a:xfrm>
            <a:off x="4842872" y="3164967"/>
            <a:ext cx="280831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buClr>
                <a:srgbClr val="333399"/>
              </a:buClr>
            </a:pP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увеличенный на 10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% </a:t>
            </a: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совокупный годовой стоимостной объем договоров, заключенных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по </a:t>
            </a: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результатам закупки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за </a:t>
            </a: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год, предшествующий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отчетному</a:t>
            </a:r>
          </a:p>
          <a:p>
            <a:pPr marL="0" indent="0">
              <a:buClr>
                <a:srgbClr val="333399"/>
              </a:buClr>
            </a:pPr>
            <a:endParaRPr kumimoji="0" lang="ru-RU" altLang="ru-RU" sz="12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578" y="3486001"/>
            <a:ext cx="694094" cy="31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48"/>
          <p:cNvSpPr txBox="1">
            <a:spLocks noChangeArrowheads="1"/>
          </p:cNvSpPr>
          <p:nvPr/>
        </p:nvSpPr>
        <p:spPr bwMode="auto">
          <a:xfrm>
            <a:off x="7722769" y="3164967"/>
            <a:ext cx="1117225" cy="10156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buClr>
                <a:srgbClr val="333399"/>
              </a:buClr>
            </a:pPr>
            <a:r>
              <a:rPr kumimoji="0" lang="ru-RU" altLang="ru-RU" sz="1200" b="1" dirty="0" smtClean="0">
                <a:solidFill>
                  <a:srgbClr val="000000"/>
                </a:solidFill>
                <a:latin typeface="+mn-lt"/>
              </a:rPr>
              <a:t>не более 10% </a:t>
            </a:r>
            <a:br>
              <a:rPr kumimoji="0" lang="ru-RU" altLang="ru-RU" sz="1200" b="1" dirty="0" smtClean="0">
                <a:solidFill>
                  <a:srgbClr val="000000"/>
                </a:solidFill>
                <a:latin typeface="+mn-lt"/>
              </a:rPr>
            </a:b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от </a:t>
            </a: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годового объема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всех договоров за отчетный год</a:t>
            </a:r>
            <a:endParaRPr kumimoji="0" lang="ru-RU" altLang="ru-RU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9" name="TextBox 41"/>
          <p:cNvSpPr txBox="1">
            <a:spLocks noChangeArrowheads="1"/>
          </p:cNvSpPr>
          <p:nvPr/>
        </p:nvSpPr>
        <p:spPr bwMode="auto">
          <a:xfrm>
            <a:off x="2700987" y="4556221"/>
            <a:ext cx="137059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altLang="ru-RU" sz="1200" b="1" dirty="0" smtClean="0">
                <a:solidFill>
                  <a:srgbClr val="4A318F"/>
                </a:solidFill>
                <a:latin typeface="+mn-lt"/>
              </a:rPr>
              <a:t>Годовой объем закупок инновационной продукции у субъектов МСП</a:t>
            </a:r>
          </a:p>
        </p:txBody>
      </p:sp>
      <p:sp>
        <p:nvSpPr>
          <p:cNvPr id="20" name="TextBox 48"/>
          <p:cNvSpPr txBox="1">
            <a:spLocks noChangeArrowheads="1"/>
          </p:cNvSpPr>
          <p:nvPr/>
        </p:nvSpPr>
        <p:spPr bwMode="auto">
          <a:xfrm>
            <a:off x="4914458" y="4520052"/>
            <a:ext cx="2736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buClr>
                <a:srgbClr val="333399"/>
              </a:buClr>
            </a:pP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увеличенный на 5 % совокупный годовой стоимостной объем договоров, заключенных  по результатам закупки у МСП за год, предшествующий отчетному</a:t>
            </a: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578" y="4906177"/>
            <a:ext cx="694094" cy="31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48"/>
          <p:cNvSpPr txBox="1">
            <a:spLocks noChangeArrowheads="1"/>
          </p:cNvSpPr>
          <p:nvPr/>
        </p:nvSpPr>
        <p:spPr bwMode="auto">
          <a:xfrm>
            <a:off x="7722769" y="4520051"/>
            <a:ext cx="1117225" cy="10156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buClr>
                <a:srgbClr val="333399"/>
              </a:buClr>
            </a:pPr>
            <a:r>
              <a:rPr kumimoji="0" lang="ru-RU" altLang="ru-RU" sz="1200" b="1" dirty="0" smtClean="0">
                <a:solidFill>
                  <a:srgbClr val="000000"/>
                </a:solidFill>
                <a:latin typeface="+mn-lt"/>
              </a:rPr>
              <a:t>не более 5% </a:t>
            </a:r>
            <a:br>
              <a:rPr kumimoji="0" lang="ru-RU" altLang="ru-RU" sz="1200" b="1" dirty="0" smtClean="0">
                <a:solidFill>
                  <a:srgbClr val="000000"/>
                </a:solidFill>
                <a:latin typeface="+mn-lt"/>
              </a:rPr>
            </a:b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от </a:t>
            </a:r>
            <a:r>
              <a:rPr kumimoji="0" lang="ru-RU" altLang="ru-RU" sz="1200" dirty="0">
                <a:solidFill>
                  <a:srgbClr val="000000"/>
                </a:solidFill>
                <a:latin typeface="+mn-lt"/>
              </a:rPr>
              <a:t>годового объема </a:t>
            </a:r>
            <a:r>
              <a:rPr kumimoji="0" lang="ru-RU" altLang="ru-RU" sz="1200" dirty="0" smtClean="0">
                <a:solidFill>
                  <a:srgbClr val="000000"/>
                </a:solidFill>
                <a:latin typeface="+mn-lt"/>
              </a:rPr>
              <a:t>всех договоров за отчетный год</a:t>
            </a:r>
            <a:endParaRPr kumimoji="0" lang="ru-RU" altLang="ru-RU" sz="12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24" name="Рисунок 23" descr="cid:0b5f5812-d799-4f22-81f6-9792a071f29f@economy.gov.ru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450" y="111077"/>
            <a:ext cx="1642330" cy="541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853141" y="6052362"/>
            <a:ext cx="6156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Будет распространяться на 87 крупнейших заказчиков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171</Words>
  <Application>Microsoft Office PowerPoint</Application>
  <PresentationFormat>Экран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Цуканов Игорь Алексеевич</dc:creator>
  <cp:lastModifiedBy>Егорова Алла Сергеевна</cp:lastModifiedBy>
  <cp:revision>11</cp:revision>
  <dcterms:created xsi:type="dcterms:W3CDTF">2016-02-26T16:53:38Z</dcterms:created>
  <dcterms:modified xsi:type="dcterms:W3CDTF">2016-03-02T11:16:24Z</dcterms:modified>
</cp:coreProperties>
</file>